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5"/>
  </p:notesMasterIdLst>
  <p:sldIdLst>
    <p:sldId id="278" r:id="rId2"/>
    <p:sldId id="256" r:id="rId3"/>
    <p:sldId id="280" r:id="rId4"/>
    <p:sldId id="281" r:id="rId5"/>
    <p:sldId id="282" r:id="rId6"/>
    <p:sldId id="283" r:id="rId7"/>
    <p:sldId id="284" r:id="rId8"/>
    <p:sldId id="285" r:id="rId9"/>
    <p:sldId id="286" r:id="rId10"/>
    <p:sldId id="287" r:id="rId11"/>
    <p:sldId id="288" r:id="rId12"/>
    <p:sldId id="289" r:id="rId13"/>
    <p:sldId id="291" r:id="rId14"/>
    <p:sldId id="292" r:id="rId15"/>
    <p:sldId id="293" r:id="rId16"/>
    <p:sldId id="294" r:id="rId17"/>
    <p:sldId id="295" r:id="rId18"/>
    <p:sldId id="296" r:id="rId19"/>
    <p:sldId id="298" r:id="rId20"/>
    <p:sldId id="299" r:id="rId21"/>
    <p:sldId id="300" r:id="rId22"/>
    <p:sldId id="301" r:id="rId23"/>
    <p:sldId id="302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167F5-97CF-4474-AF79-2ABD2467B0B9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63E66B-C243-43FE-A7BE-52E25D72F9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7928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0413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8B292B38-6300-484B-9A7A-21E4DF16F7C4}" type="slidenum">
              <a:rPr lang="en-US" altLang="en-US" smtClean="0"/>
              <a:pPr eaLnBrk="1" hangingPunct="1"/>
              <a:t>10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198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677B82B-F8F3-4ACA-8D20-A5E04D985286}" type="slidenum">
              <a:rPr lang="en-US" altLang="en-US" smtClean="0"/>
              <a:pPr eaLnBrk="1" hangingPunct="1"/>
              <a:t>11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301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A34C034-6175-4F12-B28F-9D2E19D83DE3}" type="slidenum">
              <a:rPr lang="en-US" altLang="en-US" smtClean="0"/>
              <a:pPr eaLnBrk="1" hangingPunct="1"/>
              <a:t>12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506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6DE4A43-40AF-41CE-9CB6-C9313097ECE7}" type="slidenum">
              <a:rPr lang="en-US" altLang="en-US" smtClean="0"/>
              <a:pPr eaLnBrk="1" hangingPunct="1"/>
              <a:t>13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608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87FD17D-B58F-44FF-BC2C-92757EC96B5F}" type="slidenum">
              <a:rPr lang="en-US" altLang="en-US" smtClean="0"/>
              <a:pPr eaLnBrk="1" hangingPunct="1"/>
              <a:t>14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710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710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20C641EE-CCBF-4267-8A01-B45F15375D6D}" type="slidenum">
              <a:rPr lang="en-US" altLang="en-US" smtClean="0"/>
              <a:pPr eaLnBrk="1" hangingPunct="1"/>
              <a:t>15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813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4813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8C02CC8-9546-4527-B72C-130C2BD4B8B1}" type="slidenum">
              <a:rPr lang="en-US" altLang="en-US" smtClean="0"/>
              <a:pPr eaLnBrk="1" hangingPunct="1"/>
              <a:t>16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1231153-9094-462D-9DB5-0405251C3ECC}" type="slidenum">
              <a:rPr lang="en-US" altLang="en-US" smtClean="0"/>
              <a:pPr eaLnBrk="1" hangingPunct="1"/>
              <a:t>17</a:t>
            </a:fld>
            <a:endParaRPr lang="en-US" altLang="en-US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E25CC5BC-F9EA-41AA-98AC-21291C8DFF84}" type="slidenum">
              <a:rPr lang="en-US" altLang="en-US" smtClean="0"/>
              <a:pPr eaLnBrk="1" hangingPunct="1"/>
              <a:t>18</a:t>
            </a:fld>
            <a:endParaRPr lang="en-US" altLang="en-US" smtClean="0"/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C37AC43C-9F5A-476E-B199-4690254B4780}" type="slidenum">
              <a:rPr lang="en-US" altLang="en-US" smtClean="0"/>
              <a:pPr eaLnBrk="1" hangingPunct="1"/>
              <a:t>19</a:t>
            </a:fld>
            <a:endParaRPr lang="en-US" altLang="en-US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8424712B-3CAC-4264-80DD-B7182CAF3492}" type="slidenum">
              <a:rPr lang="en-US" altLang="en-US" smtClean="0"/>
              <a:pPr eaLnBrk="1" hangingPunct="1">
                <a:spcBef>
                  <a:spcPct val="0"/>
                </a:spcBef>
              </a:pPr>
              <a:t>2</a:t>
            </a:fld>
            <a:endParaRPr lang="en-US" alt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B83B45BB-D3C0-4F9A-BF1B-007CE9F367E2}" type="slidenum">
              <a:rPr lang="en-US" altLang="en-US" sz="1200"/>
              <a:pPr algn="r" eaLnBrk="1" hangingPunct="1"/>
              <a:t>20</a:t>
            </a:fld>
            <a:endParaRPr lang="en-US" altLang="en-US" sz="1200"/>
          </a:p>
        </p:txBody>
      </p:sp>
      <p:sp>
        <p:nvSpPr>
          <p:cNvPr id="317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93BE8A98-AC0C-4B83-AB2B-A77F2BCADDC0}" type="slidenum">
              <a:rPr lang="en-US" altLang="en-US" sz="1200"/>
              <a:pPr algn="r" eaLnBrk="1" hangingPunct="1"/>
              <a:t>21</a:t>
            </a:fld>
            <a:endParaRPr lang="en-US" altLang="en-US" sz="120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/>
            <a:fld id="{492A8BBC-D5E4-4988-8F39-E8F5110BA6BE}" type="slidenum">
              <a:rPr lang="en-US" altLang="en-US" sz="1200"/>
              <a:pPr algn="r" eaLnBrk="1" hangingPunct="1"/>
              <a:t>3</a:t>
            </a:fld>
            <a:endParaRPr lang="en-US" altLang="en-US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379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BEC8AAD8-E4CB-4582-9DEB-6E6F6A41FF5F}" type="slidenum">
              <a:rPr lang="en-US" altLang="en-US" smtClean="0"/>
              <a:pPr eaLnBrk="1" hangingPunct="1"/>
              <a:t>4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482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6EA2A15C-50B9-4DBE-BD23-1499217823E0}" type="slidenum">
              <a:rPr lang="en-US" altLang="en-US" smtClean="0"/>
              <a:pPr eaLnBrk="1" hangingPunct="1"/>
              <a:t>5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584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9799DFD0-304C-428C-9B7E-0CDB9BBA0A28}" type="slidenum">
              <a:rPr lang="en-US" altLang="en-US" smtClean="0"/>
              <a:pPr eaLnBrk="1" hangingPunct="1"/>
              <a:t>6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78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5011CF76-911A-46C8-82EF-8EC11DD18F1E}" type="slidenum">
              <a:rPr lang="en-US" altLang="en-US" smtClean="0"/>
              <a:pPr eaLnBrk="1" hangingPunct="1"/>
              <a:t>7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891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34806943-5D12-46E5-A17D-DF7A5CCB4D08}" type="slidenum">
              <a:rPr lang="en-US" altLang="en-US" smtClean="0"/>
              <a:pPr eaLnBrk="1" hangingPunct="1"/>
              <a:t>8</a:t>
            </a:fld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29057" indent="-280406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2162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570276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18927" indent="-224325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46757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16227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36487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13528" indent="-224325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fld id="{71B45019-923D-4880-A6ED-3ED128519DB1}" type="slidenum">
              <a:rPr lang="en-US" altLang="en-US" smtClean="0"/>
              <a:pPr eaLnBrk="1" hangingPunct="1"/>
              <a:t>9</a:t>
            </a:fld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5"/>
          <p:cNvSpPr txBox="1"/>
          <p:nvPr/>
        </p:nvSpPr>
        <p:spPr>
          <a:xfrm>
            <a:off x="0" y="4972029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solidFill>
                  <a:schemeClr val="tx2"/>
                </a:solidFill>
                <a:latin typeface="Franklin Gothic Medium" pitchFamily="34" charset="0"/>
              </a:rPr>
              <a:t>Microsoft  Office  2013</a:t>
            </a:r>
            <a:endParaRPr lang="en-US" sz="6000" dirty="0">
              <a:solidFill>
                <a:schemeClr val="tx2"/>
              </a:solidFill>
              <a:latin typeface="Franklin Gothic Medium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31628" y="228600"/>
            <a:ext cx="24599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3"/>
          <p:cNvSpPr txBox="1"/>
          <p:nvPr/>
        </p:nvSpPr>
        <p:spPr>
          <a:xfrm>
            <a:off x="3760787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®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6019800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®</a:t>
            </a:r>
          </a:p>
        </p:txBody>
      </p:sp>
      <p:sp>
        <p:nvSpPr>
          <p:cNvPr id="157701" name="Title Placeholder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524000"/>
          </a:xfrm>
        </p:spPr>
        <p:txBody>
          <a:bodyPr/>
          <a:lstStyle>
            <a:lvl1pPr algn="ctr"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2889194"/>
            <a:ext cx="9143999" cy="184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EBA12"/>
          </a:solidFill>
          <a:ln>
            <a:solidFill>
              <a:srgbClr val="FEBA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21717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3627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7A3C6B8-4D98-4CE0-B725-B362B2323172}" type="datetime1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1143000"/>
            <a:ext cx="8686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3058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00800"/>
            <a:ext cx="82296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400800"/>
            <a:ext cx="868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0"/>
            <a:ext cx="381000" cy="6858000"/>
          </a:xfrm>
          <a:prstGeom prst="rect">
            <a:avLst/>
          </a:prstGeom>
          <a:gradFill flip="none" rotWithShape="1">
            <a:gsLst>
              <a:gs pos="0">
                <a:srgbClr val="FEBA12"/>
              </a:gs>
              <a:gs pos="65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rgbClr val="FEBA1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ransition>
    <p:random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hyperlink" Target="https://www.google.com.sa/url?sa=i&amp;rct=j&amp;q=&amp;esrc=s&amp;source=images&amp;cd=&amp;cad=rja&amp;docid=E0mu8dwmw2Cj_M&amp;tbnid=0vbCkAbzDaMaNM:&amp;ved=0CAUQjRw&amp;url=https%3A%2F%2Fwww.wsulibs.wsu.edu%2Fquickguides%2Fmla&amp;ei=pd0IU6y4Noea1AWt7YDgAg&amp;psig=AFQjCNEyqGvzz3fwQhIOcJ1DwzACCr2dAw&amp;ust=1393176207636261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google.com.sa/url?sa=i&amp;rct=j&amp;q=&amp;esrc=s&amp;source=images&amp;cd=&amp;cad=rja&amp;docid=GaIl0fXQcka65M&amp;tbnid=nT4Be5S6sXK4jM:&amp;ved=0CAUQjRw&amp;url=http%3A%2F%2Fclassguides.lib.uconn.edu%2Fcontent.php%3Fpid%3D3587%26sid%3D264442&amp;ei=tt4IU5XDH6Wi0QX1o4GADg&amp;psig=AFQjCNEyqGvzz3fwQhIOcJ1DwzACCr2dAw&amp;ust=139317620763626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524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chemeClr val="tx2"/>
                </a:solidFill>
              </a:rPr>
              <a:t/>
            </a:r>
            <a:br>
              <a:rPr lang="en-US" sz="4000" dirty="0" smtClean="0">
                <a:solidFill>
                  <a:schemeClr val="tx2"/>
                </a:solidFill>
              </a:rPr>
            </a:br>
            <a:r>
              <a:rPr lang="en-US" sz="4000" dirty="0" smtClean="0">
                <a:solidFill>
                  <a:schemeClr val="tx2"/>
                </a:solidFill>
              </a:rPr>
              <a:t>MSOffice WORD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90600"/>
            <a:ext cx="909637" cy="909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49200053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39265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00200" y="1371600"/>
            <a:ext cx="5649913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2667000" y="5562600"/>
            <a:ext cx="3505200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The Clip Art Gallery contains pictures that you can insert into a document. </a:t>
            </a:r>
          </a:p>
        </p:txBody>
      </p:sp>
    </p:spTree>
    <p:extLst>
      <p:ext uri="{BB962C8B-B14F-4D97-AF65-F5344CB8AC3E}">
        <p14:creationId xmlns:p14="http://schemas.microsoft.com/office/powerpoint/2010/main" val="4003373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41696" y="2057400"/>
            <a:ext cx="2729551" cy="212365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resize and format Clip Art to fit your document’s design, use the Advanced Layout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dialog box or the Picture </a:t>
            </a:r>
            <a:r>
              <a:rPr lang="en-US" sz="2200" dirty="0" smtClean="0">
                <a:solidFill>
                  <a:srgbClr val="113A86"/>
                </a:solidFill>
                <a:latin typeface="Calibri" pitchFamily="34" charset="0"/>
              </a:rPr>
              <a:t>Tools.</a:t>
            </a:r>
            <a:endParaRPr lang="en-US" sz="2200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17413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866031" y="5461337"/>
            <a:ext cx="490637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move Clip Art, point to it and drag it to where you want to place it on the page.</a:t>
            </a:r>
          </a:p>
        </p:txBody>
      </p:sp>
      <p:pic>
        <p:nvPicPr>
          <p:cNvPr id="183297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5" y="1600200"/>
            <a:ext cx="38385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3003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69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3125" y="2209800"/>
            <a:ext cx="48768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3206087" y="5257800"/>
            <a:ext cx="2731827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 text box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is a movable, resizable box that contains text. </a:t>
            </a:r>
          </a:p>
        </p:txBody>
      </p:sp>
      <p:sp>
        <p:nvSpPr>
          <p:cNvPr id="18438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433282" y="1371600"/>
            <a:ext cx="4277436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Use text boxes to arrange individual blocks of text on a page. </a:t>
            </a:r>
          </a:p>
        </p:txBody>
      </p:sp>
    </p:spTree>
    <p:extLst>
      <p:ext uri="{BB962C8B-B14F-4D97-AF65-F5344CB8AC3E}">
        <p14:creationId xmlns:p14="http://schemas.microsoft.com/office/powerpoint/2010/main" val="4144897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971799" y="1524000"/>
            <a:ext cx="3920319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The SmartArt Gallery contains several samples of diagrams to help you make your point.</a:t>
            </a:r>
          </a:p>
        </p:txBody>
      </p:sp>
      <p:sp>
        <p:nvSpPr>
          <p:cNvPr id="20485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6800" y="2743200"/>
            <a:ext cx="5003800" cy="32004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6400799" y="3276600"/>
            <a:ext cx="1978925" cy="178510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diagram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can explain an idea or process by displaying it graphically. </a:t>
            </a: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rot="5400000" flipH="1" flipV="1">
            <a:off x="4610894" y="5676106"/>
            <a:ext cx="9906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>
          <a:xfrm>
            <a:off x="4468504" y="6172200"/>
            <a:ext cx="1295400" cy="36933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113A86"/>
                </a:solidFill>
                <a:latin typeface="Calibri" pitchFamily="34" charset="0"/>
              </a:rPr>
              <a:t>Diagram</a:t>
            </a:r>
          </a:p>
        </p:txBody>
      </p:sp>
    </p:spTree>
    <p:extLst>
      <p:ext uri="{BB962C8B-B14F-4D97-AF65-F5344CB8AC3E}">
        <p14:creationId xmlns:p14="http://schemas.microsoft.com/office/powerpoint/2010/main" val="2899742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15152" y="1524000"/>
            <a:ext cx="6109648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 graphic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is an element that is used to display information and add visual interest to a document. </a:t>
            </a:r>
          </a:p>
        </p:txBody>
      </p:sp>
      <p:sp>
        <p:nvSpPr>
          <p:cNvPr id="21509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5974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514600"/>
            <a:ext cx="4419600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371599" y="5638800"/>
            <a:ext cx="5984544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Word has tools that allow you to create an easy-to-see graphic shape such as a circle, arrow, or star. </a:t>
            </a:r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>
            <a:off x="2590800" y="4191000"/>
            <a:ext cx="5334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TextBox 8"/>
          <p:cNvSpPr txBox="1"/>
          <p:nvPr/>
        </p:nvSpPr>
        <p:spPr>
          <a:xfrm>
            <a:off x="1219200" y="4038600"/>
            <a:ext cx="1295400" cy="36933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113A86"/>
                </a:solidFill>
                <a:latin typeface="Calibri" pitchFamily="34" charset="0"/>
              </a:rPr>
              <a:t>Graphic</a:t>
            </a:r>
          </a:p>
        </p:txBody>
      </p:sp>
    </p:spTree>
    <p:extLst>
      <p:ext uri="{BB962C8B-B14F-4D97-AF65-F5344CB8AC3E}">
        <p14:creationId xmlns:p14="http://schemas.microsoft.com/office/powerpoint/2010/main" val="2562758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32513" y="2438400"/>
            <a:ext cx="1758287" cy="246221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Use the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Shapes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 menu to select the type of shape you want to create and use.</a:t>
            </a:r>
          </a:p>
        </p:txBody>
      </p:sp>
      <p:sp>
        <p:nvSpPr>
          <p:cNvPr id="22533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6077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19400" y="2209800"/>
            <a:ext cx="5164138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53971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488744" y="2438400"/>
            <a:ext cx="1609299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WordArt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 is text that is…</a:t>
            </a:r>
          </a:p>
        </p:txBody>
      </p:sp>
      <p:sp>
        <p:nvSpPr>
          <p:cNvPr id="23557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6179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62400" y="1752600"/>
            <a:ext cx="4086225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6019800" y="2743200"/>
            <a:ext cx="1636594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shadowed,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562599" y="1447800"/>
            <a:ext cx="1575179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stretched,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629400" y="3733800"/>
            <a:ext cx="1572904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or shaped.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571999" y="4724400"/>
            <a:ext cx="3138985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The WordArt Gallery contains many different types of WordArt.</a:t>
            </a:r>
          </a:p>
        </p:txBody>
      </p:sp>
    </p:spTree>
    <p:extLst>
      <p:ext uri="{BB962C8B-B14F-4D97-AF65-F5344CB8AC3E}">
        <p14:creationId xmlns:p14="http://schemas.microsoft.com/office/powerpoint/2010/main" val="260914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7"/>
          <p:cNvSpPr txBox="1">
            <a:spLocks noChangeArrowheads="1"/>
          </p:cNvSpPr>
          <p:nvPr/>
        </p:nvSpPr>
        <p:spPr bwMode="auto">
          <a:xfrm>
            <a:off x="1698625" y="2125663"/>
            <a:ext cx="2568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5123" name="Text Box 14"/>
          <p:cNvSpPr txBox="1">
            <a:spLocks noChangeArrowheads="1"/>
          </p:cNvSpPr>
          <p:nvPr/>
        </p:nvSpPr>
        <p:spPr bwMode="auto">
          <a:xfrm>
            <a:off x="457200" y="479621"/>
            <a:ext cx="594360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 dirty="0" smtClean="0">
                <a:solidFill>
                  <a:schemeClr val="accent1">
                    <a:lumMod val="75000"/>
                  </a:schemeClr>
                </a:solidFill>
                <a:latin typeface="Calibri" pitchFamily="34" charset="0"/>
              </a:rPr>
              <a:t>MLA format</a:t>
            </a:r>
            <a:endParaRPr lang="en-US" altLang="en-US" sz="3200" b="1" dirty="0">
              <a:solidFill>
                <a:schemeClr val="accent1">
                  <a:lumMod val="75000"/>
                </a:schemeClr>
              </a:solidFill>
              <a:latin typeface="Calibri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81400" y="2667000"/>
            <a:ext cx="4572000" cy="3000375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4600" y="1600200"/>
            <a:ext cx="41148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A</a:t>
            </a:r>
            <a:r>
              <a:rPr lang="en-US" sz="2200" b="1" dirty="0">
                <a:solidFill>
                  <a:srgbClr val="113A86"/>
                </a:solidFill>
              </a:rPr>
              <a:t> report </a:t>
            </a:r>
            <a:r>
              <a:rPr lang="en-US" sz="2200" dirty="0">
                <a:solidFill>
                  <a:srgbClr val="113A86"/>
                </a:solidFill>
              </a:rPr>
              <a:t>is a formal document used to communicate information.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90600" y="3124200"/>
            <a:ext cx="2286000" cy="212365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A report gathers information from different sources and brings it together in one organized paper.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219200" y="5867400"/>
            <a:ext cx="67056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Research reports are formatted using guidelines published by the </a:t>
            </a:r>
            <a:r>
              <a:rPr lang="en-US" sz="2200" b="1" dirty="0">
                <a:solidFill>
                  <a:srgbClr val="113A86"/>
                </a:solidFill>
              </a:rPr>
              <a:t>Modern Language Association </a:t>
            </a:r>
            <a:r>
              <a:rPr lang="en-US" sz="2200" dirty="0">
                <a:solidFill>
                  <a:srgbClr val="113A86"/>
                </a:solidFill>
              </a:rPr>
              <a:t>or MLA.</a:t>
            </a:r>
            <a:endParaRPr lang="en-US" sz="2200" dirty="0">
              <a:solidFill>
                <a:srgbClr val="113A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22639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67200" y="3886200"/>
            <a:ext cx="4038600" cy="1335088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67200" y="5334000"/>
            <a:ext cx="4038600" cy="14224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67200" y="1752600"/>
            <a:ext cx="4038600" cy="1992313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149" name="Text Box 7"/>
          <p:cNvSpPr txBox="1">
            <a:spLocks noChangeArrowheads="1"/>
          </p:cNvSpPr>
          <p:nvPr/>
        </p:nvSpPr>
        <p:spPr bwMode="auto">
          <a:xfrm>
            <a:off x="1698625" y="2125663"/>
            <a:ext cx="2568575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en-US" altLang="en-US"/>
          </a:p>
        </p:txBody>
      </p:sp>
      <p:sp>
        <p:nvSpPr>
          <p:cNvPr id="6150" name="Text Box 14"/>
          <p:cNvSpPr txBox="1">
            <a:spLocks noChangeArrowheads="1"/>
          </p:cNvSpPr>
          <p:nvPr/>
        </p:nvSpPr>
        <p:spPr bwMode="auto">
          <a:xfrm>
            <a:off x="1981200" y="152400"/>
            <a:ext cx="5943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4: Manage Lengthy Documents</a:t>
            </a:r>
            <a:endParaRPr lang="en-US" altLang="en-US" sz="3200" b="1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85800" y="1447800"/>
            <a:ext cx="3276600" cy="116955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The main components of an </a:t>
            </a:r>
            <a:r>
              <a:rPr lang="en-US" sz="2400" b="1" dirty="0">
                <a:solidFill>
                  <a:srgbClr val="113A86"/>
                </a:solidFill>
              </a:rPr>
              <a:t>Academic Research Report </a:t>
            </a:r>
            <a:r>
              <a:rPr lang="en-US" sz="2200" dirty="0">
                <a:solidFill>
                  <a:srgbClr val="113A86"/>
                </a:solidFill>
              </a:rPr>
              <a:t>are: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91200" y="1981200"/>
            <a:ext cx="3200400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The title and introduction.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981200" y="3962400"/>
            <a:ext cx="2362200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The body.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981200" y="4800600"/>
            <a:ext cx="2362200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The conclusion.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81200" y="5867400"/>
            <a:ext cx="23622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n-US" sz="2200" dirty="0">
                <a:solidFill>
                  <a:srgbClr val="113A86"/>
                </a:solidFill>
              </a:rPr>
              <a:t>A Works Cited or </a:t>
            </a:r>
            <a:r>
              <a:rPr lang="en-US" sz="2200" b="1" dirty="0">
                <a:solidFill>
                  <a:srgbClr val="113A86"/>
                </a:solidFill>
              </a:rPr>
              <a:t>bibliography</a:t>
            </a:r>
            <a:r>
              <a:rPr lang="en-US" sz="2200" dirty="0">
                <a:solidFill>
                  <a:srgbClr val="113A86"/>
                </a:solidFill>
              </a:rPr>
              <a:t> page.</a:t>
            </a:r>
            <a:endParaRPr lang="en-US" sz="2200" dirty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229621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2743200"/>
            <a:ext cx="5292725" cy="3281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5791200" y="4953000"/>
            <a:ext cx="2672046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rgbClr val="113A86"/>
                </a:solidFill>
              </a:rPr>
              <a:t>Reports should have 1-inch margins and be double spaced. 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4546600" y="5381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8199" name="Text Box 14"/>
          <p:cNvSpPr txBox="1">
            <a:spLocks noChangeArrowheads="1"/>
          </p:cNvSpPr>
          <p:nvPr/>
        </p:nvSpPr>
        <p:spPr bwMode="auto">
          <a:xfrm>
            <a:off x="1981200" y="152400"/>
            <a:ext cx="5943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4: Manage Lengthy Documents</a:t>
            </a:r>
            <a:endParaRPr lang="en-US" altLang="en-US" sz="3200" b="1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95400" y="1524000"/>
            <a:ext cx="5029200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</a:rPr>
              <a:t>To make sure your document is formatted correctly, use the </a:t>
            </a:r>
            <a:r>
              <a:rPr lang="en-US" sz="2200" b="1" dirty="0">
                <a:solidFill>
                  <a:srgbClr val="113A86"/>
                </a:solidFill>
              </a:rPr>
              <a:t>Reveal Formatting </a:t>
            </a:r>
            <a:r>
              <a:rPr lang="en-US" sz="2200" dirty="0">
                <a:solidFill>
                  <a:srgbClr val="113A86"/>
                </a:solidFill>
              </a:rPr>
              <a:t>task pane.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95" t="397" r="81598" b="97179"/>
          <a:stretch>
            <a:fillRect/>
          </a:stretch>
        </p:blipFill>
        <p:spPr bwMode="auto">
          <a:xfrm>
            <a:off x="1524000" y="2667000"/>
            <a:ext cx="493713" cy="438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829760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13277191"/>
              </p:ext>
            </p:extLst>
          </p:nvPr>
        </p:nvGraphicFramePr>
        <p:xfrm>
          <a:off x="457200" y="1120775"/>
          <a:ext cx="6248400" cy="8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3" name="Flash Document" r:id="rId4" imgW="7317004" imgH="111369" progId="">
                  <p:embed/>
                </p:oleObj>
              </mc:Choice>
              <mc:Fallback>
                <p:oleObj name="Flash Document" r:id="rId4" imgW="7317004" imgH="11136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20775"/>
                        <a:ext cx="6248400" cy="8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5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457200" y="596900"/>
            <a:ext cx="57150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b="1" dirty="0">
                <a:solidFill>
                  <a:srgbClr val="FF6600"/>
                </a:solidFill>
                <a:latin typeface="Calibri" pitchFamily="34" charset="0"/>
              </a:rPr>
              <a:t>O</a:t>
            </a:r>
            <a:r>
              <a:rPr lang="en-US" altLang="en-US" sz="2800" b="1" dirty="0" smtClean="0">
                <a:solidFill>
                  <a:srgbClr val="FF6600"/>
                </a:solidFill>
                <a:latin typeface="Calibri" pitchFamily="34" charset="0"/>
              </a:rPr>
              <a:t>bjectives:</a:t>
            </a:r>
            <a:endParaRPr lang="en-US" altLang="en-US" sz="2800" b="1" dirty="0">
              <a:solidFill>
                <a:srgbClr val="FF6600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609600" y="1600200"/>
            <a:ext cx="7467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Create headers and </a:t>
            </a:r>
            <a:r>
              <a:rPr lang="en-US" altLang="en-US" sz="2400" dirty="0" smtClean="0">
                <a:solidFill>
                  <a:srgbClr val="113A86"/>
                </a:solidFill>
                <a:latin typeface="Calibri" pitchFamily="34" charset="0"/>
              </a:rPr>
              <a:t>footers</a:t>
            </a:r>
          </a:p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altLang="en-US" sz="2400" dirty="0" smtClean="0">
                <a:solidFill>
                  <a:srgbClr val="113A86"/>
                </a:solidFill>
                <a:latin typeface="Calibri" pitchFamily="34" charset="0"/>
              </a:rPr>
              <a:t>Insert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and modify a table and chart</a:t>
            </a:r>
          </a:p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Insert and manipulate Clip Art, SmartArt, and WordArt</a:t>
            </a:r>
          </a:p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Work with a text box</a:t>
            </a:r>
          </a:p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Insert, position, and modify a </a:t>
            </a:r>
            <a:r>
              <a:rPr lang="en-US" altLang="en-US" sz="2400" dirty="0" smtClean="0">
                <a:solidFill>
                  <a:srgbClr val="113A86"/>
                </a:solidFill>
                <a:latin typeface="Calibri" pitchFamily="34" charset="0"/>
              </a:rPr>
              <a:t>shape</a:t>
            </a:r>
          </a:p>
          <a:p>
            <a:pPr>
              <a:lnSpc>
                <a:spcPct val="150000"/>
              </a:lnSpc>
              <a:buClr>
                <a:srgbClr val="FF6600"/>
              </a:buClr>
              <a:buSzPct val="120000"/>
              <a:buFont typeface="Arial" pitchFamily="34" charset="0"/>
              <a:buChar char="•"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Format an academic </a:t>
            </a:r>
            <a:r>
              <a:rPr lang="en-US" sz="2400" dirty="0" smtClean="0">
                <a:solidFill>
                  <a:srgbClr val="113A86"/>
                </a:solidFill>
                <a:latin typeface="Calibri" pitchFamily="34" charset="0"/>
              </a:rPr>
              <a:t>report</a:t>
            </a:r>
            <a:endParaRPr lang="en-US" sz="2400" dirty="0">
              <a:solidFill>
                <a:srgbClr val="113A8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310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714500" y="1447800"/>
            <a:ext cx="57150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When creating a report in </a:t>
            </a:r>
            <a:r>
              <a:rPr lang="en-US" sz="2200" b="1" dirty="0">
                <a:solidFill>
                  <a:srgbClr val="113A86"/>
                </a:solidFill>
              </a:rPr>
              <a:t>MLA format</a:t>
            </a:r>
            <a:r>
              <a:rPr lang="en-US" sz="2200" dirty="0">
                <a:solidFill>
                  <a:srgbClr val="113A86"/>
                </a:solidFill>
              </a:rPr>
              <a:t>, place a heading at the top of the report</a:t>
            </a:r>
            <a:r>
              <a:rPr lang="en-US" altLang="en-US" sz="2200" dirty="0">
                <a:solidFill>
                  <a:srgbClr val="113A86"/>
                </a:solidFill>
                <a:ea typeface="ヒラギノ角ゴ Pro W3" pitchFamily="1" charset="-128"/>
              </a:rPr>
              <a:t>’</a:t>
            </a:r>
            <a:r>
              <a:rPr lang="en-US" sz="2200" dirty="0">
                <a:solidFill>
                  <a:srgbClr val="113A86"/>
                </a:solidFill>
              </a:rPr>
              <a:t>s first page. </a:t>
            </a:r>
          </a:p>
        </p:txBody>
      </p:sp>
      <p:sp>
        <p:nvSpPr>
          <p:cNvPr id="9221" name="Rectangle 7"/>
          <p:cNvSpPr>
            <a:spLocks noChangeArrowheads="1"/>
          </p:cNvSpPr>
          <p:nvPr/>
        </p:nvSpPr>
        <p:spPr bwMode="auto">
          <a:xfrm>
            <a:off x="4546600" y="5381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1750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362200"/>
            <a:ext cx="4703763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9223" name="Text Box 14"/>
          <p:cNvSpPr txBox="1">
            <a:spLocks noChangeArrowheads="1"/>
          </p:cNvSpPr>
          <p:nvPr/>
        </p:nvSpPr>
        <p:spPr bwMode="auto">
          <a:xfrm>
            <a:off x="1981200" y="152400"/>
            <a:ext cx="5943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4: Manage Lengthy Documents</a:t>
            </a:r>
            <a:endParaRPr lang="en-US" altLang="en-US" sz="3200" b="1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3124200"/>
            <a:ext cx="2659380" cy="178510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The </a:t>
            </a:r>
            <a:r>
              <a:rPr lang="en-US" sz="2200" b="1" dirty="0">
                <a:solidFill>
                  <a:srgbClr val="113A86"/>
                </a:solidFill>
              </a:rPr>
              <a:t>heading includes</a:t>
            </a:r>
            <a:r>
              <a:rPr lang="en-US" sz="2200" dirty="0">
                <a:solidFill>
                  <a:srgbClr val="113A86"/>
                </a:solidFill>
              </a:rPr>
              <a:t> your name, your teacher</a:t>
            </a:r>
            <a:r>
              <a:rPr lang="en-US" altLang="en-US" sz="2200" dirty="0">
                <a:solidFill>
                  <a:srgbClr val="113A86"/>
                </a:solidFill>
                <a:ea typeface="ヒラギノ角ゴ Pro W3" pitchFamily="1" charset="-128"/>
              </a:rPr>
              <a:t>’</a:t>
            </a:r>
            <a:r>
              <a:rPr lang="en-US" sz="2200" dirty="0">
                <a:solidFill>
                  <a:srgbClr val="113A86"/>
                </a:solidFill>
              </a:rPr>
              <a:t>s name, the class name and period, and the date.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886201" y="5645813"/>
            <a:ext cx="4114800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You then key the report</a:t>
            </a:r>
            <a:r>
              <a:rPr lang="en-US" altLang="en-US" sz="2200" dirty="0">
                <a:solidFill>
                  <a:srgbClr val="113A86"/>
                </a:solidFill>
                <a:ea typeface="ヒラギノ角ゴ Pro W3" pitchFamily="1" charset="-128"/>
              </a:rPr>
              <a:t>’</a:t>
            </a:r>
            <a:r>
              <a:rPr lang="en-US" sz="2200" dirty="0">
                <a:solidFill>
                  <a:srgbClr val="113A86"/>
                </a:solidFill>
              </a:rPr>
              <a:t>s </a:t>
            </a:r>
            <a:r>
              <a:rPr lang="en-US" sz="2200" dirty="0">
                <a:solidFill>
                  <a:srgbClr val="113A86"/>
                </a:solidFill>
              </a:rPr>
              <a:t>title (centered only), </a:t>
            </a:r>
            <a:r>
              <a:rPr lang="en-US" sz="2200" dirty="0">
                <a:solidFill>
                  <a:srgbClr val="113A86"/>
                </a:solidFill>
              </a:rPr>
              <a:t>followed by the first paragraph of your report</a:t>
            </a:r>
            <a:r>
              <a:rPr lang="en-US" sz="2200" dirty="0">
                <a:solidFill>
                  <a:srgbClr val="113A86"/>
                </a:solidFill>
              </a:rPr>
              <a:t>.</a:t>
            </a:r>
            <a:endParaRPr lang="en-US" sz="2200" dirty="0">
              <a:solidFill>
                <a:srgbClr val="113A8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10079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7"/>
          <p:cNvSpPr>
            <a:spLocks noChangeArrowheads="1"/>
          </p:cNvSpPr>
          <p:nvPr/>
        </p:nvSpPr>
        <p:spPr bwMode="auto">
          <a:xfrm>
            <a:off x="4546600" y="5381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0243" name="Text Box 14"/>
          <p:cNvSpPr txBox="1">
            <a:spLocks noChangeArrowheads="1"/>
          </p:cNvSpPr>
          <p:nvPr/>
        </p:nvSpPr>
        <p:spPr bwMode="auto">
          <a:xfrm>
            <a:off x="1981200" y="152400"/>
            <a:ext cx="5943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4: Manage Lengthy Documents</a:t>
            </a:r>
            <a:endParaRPr lang="en-US" altLang="en-US" sz="3200" b="1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66900" y="1600200"/>
            <a:ext cx="54102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In an MLA report, the page number should be aligned with the right margin on every page. </a:t>
            </a:r>
            <a:endParaRPr lang="en-US" sz="2200" dirty="0">
              <a:solidFill>
                <a:schemeClr val="tx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19800" y="3277850"/>
            <a:ext cx="2590800" cy="178510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To position numbers in the top right corner, use the</a:t>
            </a:r>
            <a:r>
              <a:rPr lang="en-US" sz="2200" b="1" dirty="0">
                <a:solidFill>
                  <a:srgbClr val="113A86"/>
                </a:solidFill>
              </a:rPr>
              <a:t> Page Number</a:t>
            </a:r>
            <a:r>
              <a:rPr lang="en-US" sz="2200" dirty="0">
                <a:solidFill>
                  <a:srgbClr val="113A86"/>
                </a:solidFill>
              </a:rPr>
              <a:t> </a:t>
            </a:r>
            <a:r>
              <a:rPr lang="en-US" sz="2200" dirty="0">
                <a:solidFill>
                  <a:srgbClr val="113A86"/>
                </a:solidFill>
              </a:rPr>
              <a:t>menu from the Insert ribbon.</a:t>
            </a:r>
            <a:endParaRPr lang="en-US" sz="2200" dirty="0">
              <a:solidFill>
                <a:schemeClr val="tx1"/>
              </a:solidFill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7388" y="2590800"/>
            <a:ext cx="4951412" cy="27178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392097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Lef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  <p:pic>
        <p:nvPicPr>
          <p:cNvPr id="2050" name="Picture 2" descr="https://www.wsulibs.wsu.edu/sites/default/files/MLA-e-book.gif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371600"/>
            <a:ext cx="8369630" cy="3733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762000"/>
            <a:ext cx="47178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Bibliography</a:t>
            </a:r>
            <a:r>
              <a:rPr lang="en-US" sz="2800" b="1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accent1">
                    <a:lumMod val="75000"/>
                  </a:schemeClr>
                </a:solidFill>
              </a:rPr>
              <a:t>or citation…</a:t>
            </a:r>
            <a:endParaRPr lang="en-US" sz="28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168239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4" name="Picture 4" descr="http://www.lib.uconn.edu/classwebimages/art/MLA_online_journal_cit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8108152" cy="3124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8263209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6"/>
          <p:cNvSpPr>
            <a:spLocks noChangeArrowheads="1"/>
          </p:cNvSpPr>
          <p:nvPr/>
        </p:nvSpPr>
        <p:spPr bwMode="auto">
          <a:xfrm>
            <a:off x="4546600" y="53816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pic>
        <p:nvPicPr>
          <p:cNvPr id="3277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14400" y="1600200"/>
            <a:ext cx="4622800" cy="273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11268" name="Text Box 14"/>
          <p:cNvSpPr txBox="1">
            <a:spLocks noChangeArrowheads="1"/>
          </p:cNvSpPr>
          <p:nvPr/>
        </p:nvSpPr>
        <p:spPr bwMode="auto">
          <a:xfrm>
            <a:off x="1981200" y="152400"/>
            <a:ext cx="5943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4: Manage Lengthy Documents</a:t>
            </a:r>
            <a:endParaRPr lang="en-US" altLang="en-US" sz="3200" b="1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43000" y="4724400"/>
            <a:ext cx="4038600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</a:rPr>
              <a:t>A </a:t>
            </a:r>
            <a:r>
              <a:rPr lang="en-US" sz="2200" b="1" dirty="0">
                <a:solidFill>
                  <a:srgbClr val="113A86"/>
                </a:solidFill>
              </a:rPr>
              <a:t>footer </a:t>
            </a:r>
            <a:r>
              <a:rPr lang="en-US" sz="2200" dirty="0">
                <a:solidFill>
                  <a:srgbClr val="113A86"/>
                </a:solidFill>
              </a:rPr>
              <a:t>contains text that appears at the bottom of every </a:t>
            </a:r>
            <a:r>
              <a:rPr lang="en-US" sz="2200" dirty="0" smtClean="0">
                <a:solidFill>
                  <a:srgbClr val="113A86"/>
                </a:solidFill>
              </a:rPr>
              <a:t>page, such as page number.</a:t>
            </a:r>
            <a:endParaRPr lang="en-US" sz="2200" dirty="0">
              <a:solidFill>
                <a:srgbClr val="113A86"/>
              </a:solidFill>
            </a:endParaRPr>
          </a:p>
        </p:txBody>
      </p:sp>
      <p:sp>
        <p:nvSpPr>
          <p:cNvPr id="6" name="TextBox 5"/>
          <p:cNvSpPr txBox="1"/>
          <p:nvPr/>
        </p:nvSpPr>
        <p:spPr bwMode="auto">
          <a:xfrm>
            <a:off x="5867250" y="2133600"/>
            <a:ext cx="2327425" cy="246221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eaLnBrk="0" hangingPunct="0">
              <a:defRPr/>
            </a:pPr>
            <a:r>
              <a:rPr lang="en-US" sz="2200" dirty="0">
                <a:solidFill>
                  <a:srgbClr val="113A86"/>
                </a:solidFill>
              </a:rPr>
              <a:t>A </a:t>
            </a:r>
            <a:r>
              <a:rPr lang="en-US" sz="2200" b="1" dirty="0">
                <a:solidFill>
                  <a:srgbClr val="113A86"/>
                </a:solidFill>
              </a:rPr>
              <a:t>header </a:t>
            </a:r>
            <a:r>
              <a:rPr lang="en-US" sz="2200" dirty="0">
                <a:solidFill>
                  <a:srgbClr val="113A86"/>
                </a:solidFill>
              </a:rPr>
              <a:t>contains text that appears at the top of every page, such as the student</a:t>
            </a:r>
            <a:r>
              <a:rPr lang="en-US" altLang="en-US" sz="2200" dirty="0">
                <a:solidFill>
                  <a:srgbClr val="113A86"/>
                </a:solidFill>
                <a:ea typeface="ヒラギノ角ゴ Pro W3" pitchFamily="1" charset="-128"/>
              </a:rPr>
              <a:t>’</a:t>
            </a:r>
            <a:r>
              <a:rPr lang="en-US" sz="2200" dirty="0">
                <a:solidFill>
                  <a:srgbClr val="113A86"/>
                </a:solidFill>
              </a:rPr>
              <a:t>s last name and the page number.</a:t>
            </a:r>
            <a:endParaRPr lang="en-US" sz="2200" dirty="0"/>
          </a:p>
        </p:txBody>
      </p:sp>
      <p:cxnSp>
        <p:nvCxnSpPr>
          <p:cNvPr id="34827" name="Straight Arrow Connector 8"/>
          <p:cNvCxnSpPr>
            <a:cxnSpLocks noChangeShapeType="1"/>
          </p:cNvCxnSpPr>
          <p:nvPr/>
        </p:nvCxnSpPr>
        <p:spPr bwMode="auto">
          <a:xfrm rot="10800000">
            <a:off x="5257800" y="2514600"/>
            <a:ext cx="609600" cy="4968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212330424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348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38211" y="1973772"/>
            <a:ext cx="2185989" cy="178510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 smtClean="0">
                <a:solidFill>
                  <a:srgbClr val="113A86"/>
                </a:solidFill>
                <a:latin typeface="Calibri" pitchFamily="34" charset="0"/>
              </a:rPr>
              <a:t>At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school, you might use a table to list the research results for a </a:t>
            </a:r>
            <a:r>
              <a:rPr lang="en-US" sz="2200" dirty="0" smtClean="0">
                <a:solidFill>
                  <a:srgbClr val="113A86"/>
                </a:solidFill>
                <a:latin typeface="Calibri" pitchFamily="34" charset="0"/>
              </a:rPr>
              <a:t>project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.</a:t>
            </a:r>
            <a:endParaRPr lang="en-US" sz="22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9221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2057400"/>
            <a:ext cx="510540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402097" y="1398588"/>
            <a:ext cx="6339807" cy="43088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Tables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 effectively present complicated  information. </a:t>
            </a:r>
            <a:endParaRPr lang="en-US" sz="2200" b="1" dirty="0">
              <a:solidFill>
                <a:srgbClr val="113A86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033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6629400" y="2286000"/>
            <a:ext cx="1524000" cy="255454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insert  or draw a table in a document, click the Table button on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Insert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tab.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3400" y="2438400"/>
            <a:ext cx="2286000" cy="163121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Use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Insert Table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dialog box, to choose the number of columns and rows in your table.</a:t>
            </a:r>
          </a:p>
        </p:txBody>
      </p:sp>
      <p:pic>
        <p:nvPicPr>
          <p:cNvPr id="162817" name="Picture 1" descr="C:\Documents and Settings\Compaq_Administrator\Desktop\col3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3388" y="1570038"/>
            <a:ext cx="3197225" cy="3717925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2938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685800" y="1600200"/>
            <a:ext cx="2209800" cy="144655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 table consists of vertical columns and horizontal rows. </a:t>
            </a:r>
          </a:p>
        </p:txBody>
      </p:sp>
      <p:sp>
        <p:nvSpPr>
          <p:cNvPr id="11269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00400" y="1447800"/>
            <a:ext cx="512445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914400" y="4419600"/>
            <a:ext cx="1905000" cy="144655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When columns and rows cross in a table, they form a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 cell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.</a:t>
            </a:r>
          </a:p>
        </p:txBody>
      </p:sp>
      <p:cxnSp>
        <p:nvCxnSpPr>
          <p:cNvPr id="157720" name="Straight Arrow Connector 11"/>
          <p:cNvCxnSpPr>
            <a:cxnSpLocks noChangeShapeType="1"/>
          </p:cNvCxnSpPr>
          <p:nvPr/>
        </p:nvCxnSpPr>
        <p:spPr bwMode="auto">
          <a:xfrm>
            <a:off x="3201988" y="3581400"/>
            <a:ext cx="531812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extBox 12"/>
          <p:cNvSpPr txBox="1"/>
          <p:nvPr/>
        </p:nvSpPr>
        <p:spPr bwMode="auto">
          <a:xfrm>
            <a:off x="2251881" y="3415352"/>
            <a:ext cx="950107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Row </a:t>
            </a:r>
          </a:p>
        </p:txBody>
      </p:sp>
      <p:sp>
        <p:nvSpPr>
          <p:cNvPr id="9" name="TextBox 8"/>
          <p:cNvSpPr txBox="1"/>
          <p:nvPr/>
        </p:nvSpPr>
        <p:spPr bwMode="auto">
          <a:xfrm>
            <a:off x="3603007" y="4800091"/>
            <a:ext cx="1078173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Column</a:t>
            </a:r>
          </a:p>
        </p:txBody>
      </p:sp>
      <p:cxnSp>
        <p:nvCxnSpPr>
          <p:cNvPr id="157719" name="Straight Arrow Connector 14"/>
          <p:cNvCxnSpPr>
            <a:cxnSpLocks noChangeShapeType="1"/>
          </p:cNvCxnSpPr>
          <p:nvPr/>
        </p:nvCxnSpPr>
        <p:spPr bwMode="auto">
          <a:xfrm rot="5400000" flipH="1" flipV="1">
            <a:off x="3848894" y="4533106"/>
            <a:ext cx="5334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1" name="TextBox 10"/>
          <p:cNvSpPr txBox="1"/>
          <p:nvPr/>
        </p:nvSpPr>
        <p:spPr bwMode="auto">
          <a:xfrm>
            <a:off x="4710753" y="2343090"/>
            <a:ext cx="914399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Cell </a:t>
            </a:r>
          </a:p>
        </p:txBody>
      </p:sp>
      <p:cxnSp>
        <p:nvCxnSpPr>
          <p:cNvPr id="157713" name="Straight Arrow Connector 13"/>
          <p:cNvCxnSpPr>
            <a:cxnSpLocks noChangeShapeType="1"/>
          </p:cNvCxnSpPr>
          <p:nvPr/>
        </p:nvCxnSpPr>
        <p:spPr bwMode="auto">
          <a:xfrm rot="5400000">
            <a:off x="4956969" y="2932906"/>
            <a:ext cx="3810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4695825" y="3048000"/>
            <a:ext cx="993775" cy="228600"/>
            <a:chOff x="4722813" y="3048000"/>
            <a:chExt cx="993775" cy="228600"/>
          </a:xfrm>
        </p:grpSpPr>
        <p:cxnSp>
          <p:nvCxnSpPr>
            <p:cNvPr id="11287" name="Straight Connector 32"/>
            <p:cNvCxnSpPr>
              <a:cxnSpLocks noChangeShapeType="1"/>
            </p:cNvCxnSpPr>
            <p:nvPr/>
          </p:nvCxnSpPr>
          <p:spPr bwMode="auto">
            <a:xfrm rot="5400000">
              <a:off x="5601494" y="3161506"/>
              <a:ext cx="228600" cy="1588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8" name="Straight Connector 24"/>
            <p:cNvCxnSpPr>
              <a:cxnSpLocks noChangeShapeType="1"/>
            </p:cNvCxnSpPr>
            <p:nvPr/>
          </p:nvCxnSpPr>
          <p:spPr bwMode="auto">
            <a:xfrm>
              <a:off x="4724401" y="3048000"/>
              <a:ext cx="990599" cy="1588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89" name="Straight Connector 26"/>
            <p:cNvCxnSpPr>
              <a:cxnSpLocks noChangeShapeType="1"/>
            </p:cNvCxnSpPr>
            <p:nvPr/>
          </p:nvCxnSpPr>
          <p:spPr bwMode="auto">
            <a:xfrm rot="5400000">
              <a:off x="4609307" y="3161506"/>
              <a:ext cx="228600" cy="1588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11290" name="Straight Connector 40"/>
            <p:cNvCxnSpPr>
              <a:cxnSpLocks noChangeShapeType="1"/>
            </p:cNvCxnSpPr>
            <p:nvPr/>
          </p:nvCxnSpPr>
          <p:spPr bwMode="auto">
            <a:xfrm>
              <a:off x="4724401" y="3275012"/>
              <a:ext cx="990599" cy="1588"/>
            </a:xfrm>
            <a:prstGeom prst="line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3756235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57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157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57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90600" y="1871008"/>
            <a:ext cx="1752600" cy="280076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Add shading and borders to emphasize specific content and make a table look more interesting. </a:t>
            </a:r>
          </a:p>
        </p:txBody>
      </p:sp>
      <p:sp>
        <p:nvSpPr>
          <p:cNvPr id="13317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546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1600200"/>
            <a:ext cx="4953000" cy="3516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3657600" y="5410200"/>
            <a:ext cx="3429000" cy="110799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make text fit better, change column widths, or let AutoFit do it for you.</a:t>
            </a:r>
          </a:p>
        </p:txBody>
      </p:sp>
    </p:spTree>
    <p:extLst>
      <p:ext uri="{BB962C8B-B14F-4D97-AF65-F5344CB8AC3E}">
        <p14:creationId xmlns:p14="http://schemas.microsoft.com/office/powerpoint/2010/main" val="253472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71600" y="5540514"/>
            <a:ext cx="6324600" cy="769441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format the borders and shading of a table, use the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Borders and Shading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 dialog box. </a:t>
            </a:r>
          </a:p>
        </p:txBody>
      </p:sp>
      <p:sp>
        <p:nvSpPr>
          <p:cNvPr id="14341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05217" y="2305616"/>
            <a:ext cx="2456597" cy="212365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add borders and shading to a table, click the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Borders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and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 Shading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drop-down arrows on the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Home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 tab.</a:t>
            </a:r>
          </a:p>
        </p:txBody>
      </p:sp>
      <p:pic>
        <p:nvPicPr>
          <p:cNvPr id="154625" name="Picture 1" descr="C:\Documents and Settings\Compaq_Administrator\Desktop\col3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524000"/>
            <a:ext cx="4613275" cy="350520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068396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736979" y="3124200"/>
            <a:ext cx="1924333" cy="2123658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Use </a:t>
            </a:r>
            <a:r>
              <a:rPr lang="en-US" sz="2200" b="1" dirty="0">
                <a:solidFill>
                  <a:srgbClr val="113A86"/>
                </a:solidFill>
                <a:latin typeface="Calibri" pitchFamily="34" charset="0"/>
              </a:rPr>
              <a:t>Clip Art </a:t>
            </a:r>
            <a:r>
              <a:rPr lang="en-US" sz="2200" dirty="0">
                <a:solidFill>
                  <a:srgbClr val="113A86"/>
                </a:solidFill>
                <a:latin typeface="Calibri" pitchFamily="34" charset="0"/>
              </a:rPr>
              <a:t>to enhance the look of a document and break up long blocks of text.</a:t>
            </a:r>
          </a:p>
        </p:txBody>
      </p:sp>
      <p:sp>
        <p:nvSpPr>
          <p:cNvPr id="15365" name="Text Box 14"/>
          <p:cNvSpPr txBox="1">
            <a:spLocks noChangeArrowheads="1"/>
          </p:cNvSpPr>
          <p:nvPr/>
        </p:nvSpPr>
        <p:spPr bwMode="auto">
          <a:xfrm>
            <a:off x="1905000" y="152400"/>
            <a:ext cx="565467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5: Columns, Tables, and Graphics</a:t>
            </a:r>
          </a:p>
        </p:txBody>
      </p:sp>
      <p:pic>
        <p:nvPicPr>
          <p:cNvPr id="139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43200" y="2438400"/>
            <a:ext cx="5375275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cxnSp>
        <p:nvCxnSpPr>
          <p:cNvPr id="169994" name="Straight Arrow Connector 8"/>
          <p:cNvCxnSpPr>
            <a:cxnSpLocks noChangeShapeType="1"/>
          </p:cNvCxnSpPr>
          <p:nvPr/>
        </p:nvCxnSpPr>
        <p:spPr bwMode="auto">
          <a:xfrm rot="10800000">
            <a:off x="4343400" y="4876800"/>
            <a:ext cx="4572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0" name="TextBox 9"/>
          <p:cNvSpPr txBox="1"/>
          <p:nvPr/>
        </p:nvSpPr>
        <p:spPr bwMode="auto">
          <a:xfrm>
            <a:off x="4800600" y="4697104"/>
            <a:ext cx="1040642" cy="36933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b="1" dirty="0">
                <a:solidFill>
                  <a:srgbClr val="113A86"/>
                </a:solidFill>
                <a:latin typeface="Calibri" pitchFamily="34" charset="0"/>
              </a:rPr>
              <a:t>Clip Art</a:t>
            </a:r>
          </a:p>
        </p:txBody>
      </p:sp>
    </p:spTree>
    <p:extLst>
      <p:ext uri="{BB962C8B-B14F-4D97-AF65-F5344CB8AC3E}">
        <p14:creationId xmlns:p14="http://schemas.microsoft.com/office/powerpoint/2010/main" val="1762443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9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699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68</TotalTime>
  <Words>851</Words>
  <Application>Microsoft Office PowerPoint</Application>
  <PresentationFormat>On-screen Show (4:3)</PresentationFormat>
  <Paragraphs>104</Paragraphs>
  <Slides>23</Slides>
  <Notes>21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5" baseType="lpstr">
      <vt:lpstr>Theme1</vt:lpstr>
      <vt:lpstr>Flash Document</vt:lpstr>
      <vt:lpstr> MSOffice WORD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win7</dc:creator>
  <cp:lastModifiedBy>win7</cp:lastModifiedBy>
  <cp:revision>16</cp:revision>
  <dcterms:created xsi:type="dcterms:W3CDTF">2006-08-16T00:00:00Z</dcterms:created>
  <dcterms:modified xsi:type="dcterms:W3CDTF">2014-02-22T17:42:10Z</dcterms:modified>
</cp:coreProperties>
</file>